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3"/>
  </p:notesMasterIdLst>
  <p:handoutMasterIdLst>
    <p:handoutMasterId r:id="rId14"/>
  </p:handoutMasterIdLst>
  <p:sldIdLst>
    <p:sldId id="750" r:id="rId2"/>
    <p:sldId id="746" r:id="rId3"/>
    <p:sldId id="737" r:id="rId4"/>
    <p:sldId id="742" r:id="rId5"/>
    <p:sldId id="747" r:id="rId6"/>
    <p:sldId id="745" r:id="rId7"/>
    <p:sldId id="739" r:id="rId8"/>
    <p:sldId id="748" r:id="rId9"/>
    <p:sldId id="749" r:id="rId10"/>
    <p:sldId id="738" r:id="rId11"/>
    <p:sldId id="751" r:id="rId12"/>
  </p:sldIdLst>
  <p:sldSz cx="12195175" cy="6859588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544388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1088776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633164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2177552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721940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3266328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810716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4355104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FEBFD"/>
    <a:srgbClr val="FFA7A9"/>
    <a:srgbClr val="FF7C80"/>
    <a:srgbClr val="7EAFF6"/>
    <a:srgbClr val="C4E59F"/>
    <a:srgbClr val="FF6565"/>
    <a:srgbClr val="FF5757"/>
    <a:srgbClr val="EBE600"/>
    <a:srgbClr val="F26098"/>
    <a:srgbClr val="986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69" autoAdjust="0"/>
    <p:restoredTop sz="96947" autoAdjust="0"/>
  </p:normalViewPr>
  <p:slideViewPr>
    <p:cSldViewPr>
      <p:cViewPr varScale="1">
        <p:scale>
          <a:sx n="66" d="100"/>
          <a:sy n="66" d="100"/>
        </p:scale>
        <p:origin x="-126" y="-270"/>
      </p:cViewPr>
      <p:guideLst>
        <p:guide orient="horz" pos="2161"/>
        <p:guide pos="3841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807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247" y="0"/>
            <a:ext cx="4301806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AE029-F010-47F7-9DC1-E76188C4493E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56218"/>
            <a:ext cx="4301807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247" y="6456218"/>
            <a:ext cx="4301806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15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301807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247" y="0"/>
            <a:ext cx="4301806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B97DBF17-2317-4324-A986-363D727113C5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7163" y="509588"/>
            <a:ext cx="4532312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456" y="3228895"/>
            <a:ext cx="7941310" cy="30589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56218"/>
            <a:ext cx="4301807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247" y="6456218"/>
            <a:ext cx="4301806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A0EA824A-ECAA-4660-A371-1DD77E95C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443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08877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63316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17755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72194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93780-69BA-4E71-B7F0-E1699DA14399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122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93780-69BA-4E71-B7F0-E1699DA14399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122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93780-69BA-4E71-B7F0-E1699DA14399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122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93780-69BA-4E71-B7F0-E1699DA14399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122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93780-69BA-4E71-B7F0-E1699DA14399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122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93780-69BA-4E71-B7F0-E1699DA14399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122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93780-69BA-4E71-B7F0-E1699DA14399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122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93780-69BA-4E71-B7F0-E1699DA14399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122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93780-69BA-4E71-B7F0-E1699DA14399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122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93780-69BA-4E71-B7F0-E1699DA14399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122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93780-69BA-4E71-B7F0-E1699DA14399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122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8" y="2130919"/>
            <a:ext cx="10365899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9FE40-05AD-4E56-8AC6-79D15872067E}" type="datetimeFigureOut">
              <a:rPr lang="ru-RU"/>
              <a:pPr>
                <a:defRPr/>
              </a:pPr>
              <a:t>21.01.2021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04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105FB-8F6F-4AB0-98BB-C8F385EFA86C}" type="datetimeFigureOut">
              <a:rPr lang="ru-RU"/>
              <a:pPr>
                <a:defRPr/>
              </a:pPr>
              <a:t>21.01.2021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90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1502" y="274702"/>
            <a:ext cx="27439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59" y="274702"/>
            <a:ext cx="8028490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5226D-37F7-4585-B0E5-998238FB0C0D}" type="datetimeFigureOut">
              <a:rPr lang="ru-RU"/>
              <a:pPr>
                <a:defRPr/>
              </a:pPr>
              <a:t>21.01.2021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60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C464E-0AD6-4415-BA10-97E2DFF1647E}" type="datetimeFigureOut">
              <a:rPr lang="ru-RU"/>
              <a:pPr>
                <a:defRPr/>
              </a:pPr>
              <a:t>21.01.2021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87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5" y="4407921"/>
            <a:ext cx="10365899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5" y="2907387"/>
            <a:ext cx="10365899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3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7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31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5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6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07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51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08A7-6D8D-4636-B845-1D0DFA53E4D2}" type="datetimeFigureOut">
              <a:rPr lang="ru-RU"/>
              <a:pPr>
                <a:defRPr/>
              </a:pPr>
              <a:t>21.01.2021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70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759" y="1600571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9214" y="1600571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BAC78-499E-4754-9BE2-C1A52414E014}" type="datetimeFigureOut">
              <a:rPr lang="ru-RU"/>
              <a:pPr>
                <a:defRPr/>
              </a:pPr>
              <a:t>21.01.2021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30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35469"/>
            <a:ext cx="538832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59" y="2175379"/>
            <a:ext cx="538832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0" y="1535469"/>
            <a:ext cx="5390437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80" y="2175379"/>
            <a:ext cx="5390437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C26A-1E1C-41A3-A314-EDA5E0868D12}" type="datetimeFigureOut">
              <a:rPr lang="ru-RU"/>
              <a:pPr>
                <a:defRPr/>
              </a:pPr>
              <a:t>21.01.2021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81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0D98-2D5B-4524-9224-D9A7BCD26BEC}" type="datetimeFigureOut">
              <a:rPr lang="ru-RU"/>
              <a:pPr>
                <a:defRPr/>
              </a:pPr>
              <a:t>21.01.2021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61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9B3A-27FE-46A5-93A2-569807B47623}" type="datetimeFigureOut">
              <a:rPr lang="ru-RU"/>
              <a:pPr>
                <a:defRPr/>
              </a:pPr>
              <a:t>21.01.2021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44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3113"/>
            <a:ext cx="4012129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74" y="273114"/>
            <a:ext cx="6817442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59" y="1435433"/>
            <a:ext cx="4012129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388" indent="0">
              <a:buNone/>
              <a:defRPr sz="1400"/>
            </a:lvl2pPr>
            <a:lvl3pPr marL="1088776" indent="0">
              <a:buNone/>
              <a:defRPr sz="1200"/>
            </a:lvl3pPr>
            <a:lvl4pPr marL="1633164" indent="0">
              <a:buNone/>
              <a:defRPr sz="1100"/>
            </a:lvl4pPr>
            <a:lvl5pPr marL="2177552" indent="0">
              <a:buNone/>
              <a:defRPr sz="1100"/>
            </a:lvl5pPr>
            <a:lvl6pPr marL="2721940" indent="0">
              <a:buNone/>
              <a:defRPr sz="1100"/>
            </a:lvl6pPr>
            <a:lvl7pPr marL="3266328" indent="0">
              <a:buNone/>
              <a:defRPr sz="1100"/>
            </a:lvl7pPr>
            <a:lvl8pPr marL="3810716" indent="0">
              <a:buNone/>
              <a:defRPr sz="1100"/>
            </a:lvl8pPr>
            <a:lvl9pPr marL="435510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5A4E6-C319-40D8-A013-ADC9CE5F6C7E}" type="datetimeFigureOut">
              <a:rPr lang="ru-RU"/>
              <a:pPr>
                <a:defRPr/>
              </a:pPr>
              <a:t>21.01.2021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57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0" y="4801712"/>
            <a:ext cx="7317105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0" y="612917"/>
            <a:ext cx="7317105" cy="4115753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0" y="5368581"/>
            <a:ext cx="7317105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388" indent="0">
              <a:buNone/>
              <a:defRPr sz="1400"/>
            </a:lvl2pPr>
            <a:lvl3pPr marL="1088776" indent="0">
              <a:buNone/>
              <a:defRPr sz="1200"/>
            </a:lvl3pPr>
            <a:lvl4pPr marL="1633164" indent="0">
              <a:buNone/>
              <a:defRPr sz="1100"/>
            </a:lvl4pPr>
            <a:lvl5pPr marL="2177552" indent="0">
              <a:buNone/>
              <a:defRPr sz="1100"/>
            </a:lvl5pPr>
            <a:lvl6pPr marL="2721940" indent="0">
              <a:buNone/>
              <a:defRPr sz="1100"/>
            </a:lvl6pPr>
            <a:lvl7pPr marL="3266328" indent="0">
              <a:buNone/>
              <a:defRPr sz="1100"/>
            </a:lvl7pPr>
            <a:lvl8pPr marL="3810716" indent="0">
              <a:buNone/>
              <a:defRPr sz="1100"/>
            </a:lvl8pPr>
            <a:lvl9pPr marL="435510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A9EC3-8F2A-441F-92ED-8343FE643AA2}" type="datetimeFigureOut">
              <a:rPr lang="ru-RU"/>
              <a:pPr>
                <a:defRPr/>
              </a:pPr>
              <a:t>21.01.2021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25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759" y="274701"/>
            <a:ext cx="10975658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759" y="1600571"/>
            <a:ext cx="10975658" cy="45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59" y="6357822"/>
            <a:ext cx="2845541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47C2EE-1A9C-45A3-BC42-EFAC50FE78F0}" type="datetimeFigureOut">
              <a:rPr lang="ru-RU"/>
              <a:pPr>
                <a:defRPr/>
              </a:pPr>
              <a:t>21.01.2021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685" y="6357822"/>
            <a:ext cx="3861805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875" y="6357822"/>
            <a:ext cx="2845541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44388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88776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33164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77552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8291" indent="-40829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631" indent="-34024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970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358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746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4134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8522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910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7298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8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7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16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552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94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32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71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510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mailto:mup-sah@yandex.ru" TargetMode="External"/><Relationship Id="rId7" Type="http://schemas.openxmlformats.org/officeDocument/2006/relationships/hyperlink" Target="mailto:ecology@bashkortostan.r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eko.t@bk.ru" TargetMode="External"/><Relationship Id="rId5" Type="http://schemas.openxmlformats.org/officeDocument/2006/relationships/hyperlink" Target="mailto:eco@roecocity.ru" TargetMode="External"/><Relationship Id="rId4" Type="http://schemas.openxmlformats.org/officeDocument/2006/relationships/hyperlink" Target="mailto:office@dmsrb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373" y="6449744"/>
            <a:ext cx="960357" cy="365210"/>
          </a:xfrm>
        </p:spPr>
        <p:txBody>
          <a:bodyPr vert="horz" lIns="108856" tIns="54429" rIns="108856" bIns="54429" rtlCol="0" anchor="ctr"/>
          <a:lstStyle/>
          <a:p>
            <a:fld id="{148ECE58-DD8F-41A7-82C0-941C977FA5B8}" type="slidenum">
              <a:rPr lang="ru-RU" sz="1200" b="1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pPr/>
              <a:t>1</a:t>
            </a:fld>
            <a:endParaRPr lang="ru-RU" sz="1200" b="1" dirty="0">
              <a:solidFill>
                <a:srgbClr val="1F497D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33091" y="333450"/>
            <a:ext cx="9144000" cy="294118"/>
          </a:xfrm>
          <a:prstGeom prst="rect">
            <a:avLst/>
          </a:prstGeom>
        </p:spPr>
        <p:txBody>
          <a:bodyPr wrap="square" lIns="77915" tIns="38957" rIns="77915" bIns="38957">
            <a:spAutoFit/>
          </a:bodyPr>
          <a:lstStyle/>
          <a:p>
            <a:pPr algn="ctr"/>
            <a:r>
              <a:rPr lang="ru-RU" sz="14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ПРАВИТЕЛЬСТВО РЕСПУБЛИКИ БАШКОРТОСТАН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398958" y="1909004"/>
            <a:ext cx="7685289" cy="100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915" tIns="38957" rIns="77915" bIns="38957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ru-RU" b="1" dirty="0" smtClean="0">
                <a:solidFill>
                  <a:srgbClr val="1F497D"/>
                </a:solidFill>
                <a:latin typeface="Arial" charset="0"/>
              </a:rPr>
              <a:t>О ПЛАТЕ ГРАЖДАН ЗА УСЛУГУ </a:t>
            </a:r>
            <a:br>
              <a:rPr lang="ru-RU" b="1" dirty="0" smtClean="0">
                <a:solidFill>
                  <a:srgbClr val="1F497D"/>
                </a:solidFill>
                <a:latin typeface="Arial" charset="0"/>
              </a:rPr>
            </a:br>
            <a:r>
              <a:rPr lang="ru-RU" b="1" dirty="0" smtClean="0">
                <a:solidFill>
                  <a:srgbClr val="1F497D"/>
                </a:solidFill>
                <a:latin typeface="Arial" charset="0"/>
              </a:rPr>
              <a:t>ПО ОБРАЩЕНИЮ С ТКО </a:t>
            </a:r>
            <a:br>
              <a:rPr lang="ru-RU" b="1" dirty="0" smtClean="0">
                <a:solidFill>
                  <a:srgbClr val="1F497D"/>
                </a:solidFill>
                <a:latin typeface="Arial" charset="0"/>
              </a:rPr>
            </a:br>
            <a:r>
              <a:rPr lang="ru-RU" b="1" dirty="0" smtClean="0">
                <a:solidFill>
                  <a:srgbClr val="1F497D"/>
                </a:solidFill>
                <a:latin typeface="Arial" charset="0"/>
              </a:rPr>
              <a:t>НА ТЕРРИТОРИИ РЕСПУБЛИКИ БАШКОРТОСТАН</a:t>
            </a:r>
            <a:endParaRPr lang="ru-RU" sz="1600" b="1" dirty="0">
              <a:solidFill>
                <a:srgbClr val="1F497D"/>
              </a:solidFill>
              <a:latin typeface="Arial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603" y="4005858"/>
            <a:ext cx="5756822" cy="2214246"/>
          </a:xfrm>
          <a:prstGeom prst="rect">
            <a:avLst/>
          </a:prstGeom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097587" y="4293890"/>
            <a:ext cx="5760640" cy="694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915" tIns="38957" rIns="77915" bIns="38957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 dirty="0" smtClean="0">
                <a:solidFill>
                  <a:srgbClr val="1F497D"/>
                </a:solidFill>
                <a:latin typeface="Arial" charset="0"/>
              </a:rPr>
              <a:t>Фазылов </a:t>
            </a:r>
          </a:p>
          <a:p>
            <a:pPr algn="ctr" eaLnBrk="1" hangingPunct="1"/>
            <a:r>
              <a:rPr lang="ru-RU" b="1" dirty="0" err="1" smtClean="0">
                <a:solidFill>
                  <a:srgbClr val="1F497D"/>
                </a:solidFill>
                <a:latin typeface="Arial" charset="0"/>
              </a:rPr>
              <a:t>Нияз</a:t>
            </a:r>
            <a:r>
              <a:rPr lang="ru-RU" b="1" dirty="0" smtClean="0">
                <a:solidFill>
                  <a:srgbClr val="1F497D"/>
                </a:solidFill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1F497D"/>
                </a:solidFill>
                <a:latin typeface="Arial" charset="0"/>
              </a:rPr>
              <a:t>Мансурович</a:t>
            </a:r>
            <a:endParaRPr lang="ru-RU" b="1" dirty="0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490232" y="5081341"/>
            <a:ext cx="4708215" cy="54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915" tIns="38957" rIns="77915" bIns="38957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ru-RU" sz="1000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ЗАМЕСТИТЕЛЬ </a:t>
            </a:r>
            <a:r>
              <a:rPr lang="ru-RU" sz="10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МИНИСТРА ПРИРОДОПОЛЬЗОВАНИЯ </a:t>
            </a:r>
          </a:p>
          <a:p>
            <a:r>
              <a:rPr lang="ru-RU" sz="10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ЭКОЛОГИИ РЕСПУБЛИКИ БАШКОРТОСТАН</a:t>
            </a:r>
          </a:p>
          <a:p>
            <a:endParaRPr lang="ru-RU" sz="1000" b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75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373" y="6449744"/>
            <a:ext cx="960357" cy="365210"/>
          </a:xfrm>
        </p:spPr>
        <p:txBody>
          <a:bodyPr vert="horz" lIns="108856" tIns="54429" rIns="108856" bIns="54429" rtlCol="0" anchor="ctr"/>
          <a:lstStyle/>
          <a:p>
            <a:fld id="{148ECE58-DD8F-41A7-82C0-941C977FA5B8}" type="slidenum">
              <a:rPr lang="ru-RU" sz="1200" b="1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pPr/>
              <a:t>10</a:t>
            </a:fld>
            <a:endParaRPr lang="ru-RU" sz="1200" b="1" dirty="0">
              <a:solidFill>
                <a:srgbClr val="1F497D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1561083" y="277120"/>
            <a:ext cx="9153775" cy="31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848" tIns="35924" rIns="71848" bIns="35924" numCol="1" rtlCol="0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471"/>
              </a:spcAft>
              <a:buNone/>
            </a:pPr>
            <a:r>
              <a:rPr lang="ru-RU" sz="16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МОНИТОРИНГ СОБЛЮДЕНИЯ ГРАФИКОВ ВЫВОЗА ТКО</a:t>
            </a:r>
            <a:endParaRPr lang="ru-RU" sz="16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182" y="1241958"/>
            <a:ext cx="690376" cy="7686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0314" y="4380930"/>
            <a:ext cx="3744416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позднее 20 числа текущего месяца информация будет опубликована на официальных сайтах ведомств </a:t>
            </a:r>
            <a:r>
              <a:rPr lang="ru-RU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(Минэкологии РБ, администраций муниципальных образований РБ)</a:t>
            </a:r>
            <a:endParaRPr lang="ru-RU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27" y="139474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Минэкологии РБ:</a:t>
            </a:r>
            <a:endParaRPr lang="ru-RU" sz="23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ятиугольник 17"/>
          <p:cNvSpPr/>
          <p:nvPr/>
        </p:nvSpPr>
        <p:spPr bwMode="auto">
          <a:xfrm>
            <a:off x="1849112" y="2493690"/>
            <a:ext cx="9035617" cy="1279401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ежедневно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 помощью автоматизированной системы мониторинга вывоза твердых коммунальных отходов «ТКО-Башкортостан» будет отслеживать соблюдение региональными операторами графиков вывоза отходов в разрезе населенных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пунктов</a:t>
            </a: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ятиугольник 18"/>
          <p:cNvSpPr/>
          <p:nvPr/>
        </p:nvSpPr>
        <p:spPr bwMode="auto">
          <a:xfrm>
            <a:off x="1849113" y="4197363"/>
            <a:ext cx="5400602" cy="1536687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ежемесячно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информацию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 соблюдении графиков вывоза отходов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разрезе населенных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пунктов за период с 15 числа месяца, предшествовавшего отчетному, до 15 числа текущего месяца, будет передавать 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администрации муниципальных образований </a:t>
            </a:r>
          </a:p>
          <a:p>
            <a:pPr algn="ctr"/>
            <a:endParaRPr lang="ru-RU" sz="9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07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373" y="6449744"/>
            <a:ext cx="960357" cy="365210"/>
          </a:xfrm>
        </p:spPr>
        <p:txBody>
          <a:bodyPr vert="horz" lIns="108856" tIns="54429" rIns="108856" bIns="54429" rtlCol="0" anchor="ctr"/>
          <a:lstStyle/>
          <a:p>
            <a:fld id="{148ECE58-DD8F-41A7-82C0-941C977FA5B8}" type="slidenum">
              <a:rPr lang="ru-RU" sz="1200" b="1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pPr/>
              <a:t>11</a:t>
            </a:fld>
            <a:endParaRPr lang="ru-RU" sz="1200" b="1" dirty="0">
              <a:solidFill>
                <a:srgbClr val="1F497D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1561083" y="277120"/>
            <a:ext cx="9153775" cy="31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848" tIns="35924" rIns="71848" bIns="35924" numCol="1" rtlCol="0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471"/>
              </a:spcAft>
              <a:buNone/>
            </a:pPr>
            <a:r>
              <a:rPr lang="ru-RU" sz="16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КОНТАКТЫ </a:t>
            </a:r>
            <a:endParaRPr lang="ru-RU" sz="16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73864" y="1257083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Контакты:</a:t>
            </a:r>
            <a:endParaRPr lang="ru-RU" sz="23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15552" y="3554358"/>
            <a:ext cx="93393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Региональные операторы по обращению с ТКО</a:t>
            </a:r>
          </a:p>
          <a:p>
            <a:endParaRPr lang="ru-RU" sz="1500" b="1" u="sng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500" b="1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МУП «</a:t>
            </a:r>
            <a:r>
              <a:rPr lang="ru-RU" sz="1500" b="1" u="sng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Спецавтохозяйство</a:t>
            </a:r>
            <a:r>
              <a:rPr lang="ru-RU" sz="1500" b="1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уборке города»:</a:t>
            </a:r>
            <a:r>
              <a:rPr lang="ru-RU" sz="1500" dirty="0">
                <a:solidFill>
                  <a:schemeClr val="bg2">
                    <a:lumMod val="25000"/>
                  </a:schemeClr>
                </a:solidFill>
              </a:rPr>
              <a:t> </a:t>
            </a:r>
            <a:r>
              <a:rPr lang="ru-RU" sz="1500" i="1" dirty="0">
                <a:solidFill>
                  <a:schemeClr val="bg2">
                    <a:lumMod val="25000"/>
                  </a:schemeClr>
                </a:solidFill>
              </a:rPr>
              <a:t>г. Уфа, ул. Малая Гражданская, д.35, </a:t>
            </a:r>
            <a:r>
              <a:rPr lang="ru-RU" sz="1500" i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1500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500" i="1" dirty="0" smtClean="0">
                <a:solidFill>
                  <a:schemeClr val="bg2">
                    <a:lumMod val="25000"/>
                  </a:schemeClr>
                </a:solidFill>
              </a:rPr>
              <a:t>e-</a:t>
            </a:r>
            <a:r>
              <a:rPr lang="ru-RU" sz="1500" i="1" dirty="0" err="1" smtClean="0">
                <a:solidFill>
                  <a:schemeClr val="bg2">
                    <a:lumMod val="25000"/>
                  </a:schemeClr>
                </a:solidFill>
              </a:rPr>
              <a:t>mail</a:t>
            </a:r>
            <a:r>
              <a:rPr lang="ru-RU" sz="1500" i="1" dirty="0">
                <a:solidFill>
                  <a:schemeClr val="bg2">
                    <a:lumMod val="25000"/>
                  </a:schemeClr>
                </a:solidFill>
              </a:rPr>
              <a:t>: </a:t>
            </a:r>
            <a:r>
              <a:rPr lang="ru-RU" sz="1500" i="1" dirty="0">
                <a:solidFill>
                  <a:schemeClr val="bg2">
                    <a:lumMod val="25000"/>
                  </a:schemeClr>
                </a:solidFill>
                <a:hlinkClick r:id="rId3"/>
              </a:rPr>
              <a:t>mup-sah@yandex.ru</a:t>
            </a:r>
            <a:r>
              <a:rPr lang="ru-RU" sz="1500" i="1" dirty="0">
                <a:solidFill>
                  <a:schemeClr val="bg2">
                    <a:lumMod val="25000"/>
                  </a:schemeClr>
                </a:solidFill>
              </a:rPr>
              <a:t>, 8(800)347-80-03</a:t>
            </a:r>
            <a:r>
              <a:rPr lang="ru-RU" sz="1500" i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1500" i="1" dirty="0" err="1" smtClean="0">
                <a:solidFill>
                  <a:schemeClr val="bg2">
                    <a:lumMod val="25000"/>
                  </a:schemeClr>
                </a:solidFill>
              </a:rPr>
              <a:t>whatsapp</a:t>
            </a:r>
            <a:r>
              <a:rPr lang="ru-RU" sz="15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500" i="1" dirty="0">
                <a:solidFill>
                  <a:schemeClr val="bg2">
                    <a:lumMod val="25000"/>
                  </a:schemeClr>
                </a:solidFill>
              </a:rPr>
              <a:t>+</a:t>
            </a:r>
            <a:r>
              <a:rPr lang="ru-RU" sz="1500" i="1" dirty="0" smtClean="0">
                <a:solidFill>
                  <a:schemeClr val="bg2">
                    <a:lumMod val="25000"/>
                  </a:schemeClr>
                </a:solidFill>
              </a:rPr>
              <a:t>7-986-704-40-88</a:t>
            </a:r>
          </a:p>
          <a:p>
            <a:endParaRPr lang="ru-RU" sz="1500" i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500" b="1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«Дюртюлимелиоводстрой</a:t>
            </a:r>
            <a:r>
              <a:rPr lang="ru-RU" sz="1500" b="1" u="sng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»:</a:t>
            </a:r>
            <a:r>
              <a:rPr lang="ru-RU" sz="15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i="1" dirty="0" err="1" smtClean="0">
                <a:solidFill>
                  <a:schemeClr val="bg2">
                    <a:lumMod val="25000"/>
                  </a:schemeClr>
                </a:solidFill>
              </a:rPr>
              <a:t>Дюртюлинский</a:t>
            </a:r>
            <a:r>
              <a:rPr lang="ru-RU" sz="15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500" i="1" dirty="0">
                <a:solidFill>
                  <a:schemeClr val="bg2">
                    <a:lumMod val="25000"/>
                  </a:schemeClr>
                </a:solidFill>
              </a:rPr>
              <a:t>район, с. </a:t>
            </a:r>
            <a:r>
              <a:rPr lang="ru-RU" sz="1500" i="1" dirty="0" err="1" smtClean="0">
                <a:solidFill>
                  <a:schemeClr val="bg2">
                    <a:lumMod val="25000"/>
                  </a:schemeClr>
                </a:solidFill>
              </a:rPr>
              <a:t>Иванаево</a:t>
            </a:r>
            <a:r>
              <a:rPr lang="ru-RU" sz="1500" i="1" dirty="0">
                <a:solidFill>
                  <a:schemeClr val="bg2">
                    <a:lumMod val="25000"/>
                  </a:schemeClr>
                </a:solidFill>
              </a:rPr>
              <a:t>, ул. </a:t>
            </a:r>
            <a:r>
              <a:rPr lang="ru-RU" sz="1500" i="1" dirty="0" err="1">
                <a:solidFill>
                  <a:schemeClr val="bg2">
                    <a:lumMod val="25000"/>
                  </a:schemeClr>
                </a:solidFill>
              </a:rPr>
              <a:t>Промзона</a:t>
            </a:r>
            <a:r>
              <a:rPr lang="ru-RU" sz="1500" i="1" dirty="0">
                <a:solidFill>
                  <a:schemeClr val="bg2">
                    <a:lumMod val="25000"/>
                  </a:schemeClr>
                </a:solidFill>
              </a:rPr>
              <a:t>, д.18/1, e-</a:t>
            </a:r>
            <a:r>
              <a:rPr lang="ru-RU" sz="1500" i="1" dirty="0" err="1">
                <a:solidFill>
                  <a:schemeClr val="bg2">
                    <a:lumMod val="25000"/>
                  </a:schemeClr>
                </a:solidFill>
              </a:rPr>
              <a:t>mail</a:t>
            </a:r>
            <a:r>
              <a:rPr lang="ru-RU" sz="1500" i="1" dirty="0">
                <a:solidFill>
                  <a:schemeClr val="bg2">
                    <a:lumMod val="25000"/>
                  </a:schemeClr>
                </a:solidFill>
              </a:rPr>
              <a:t>: </a:t>
            </a:r>
            <a:r>
              <a:rPr lang="ru-RU" sz="1500" i="1" dirty="0">
                <a:solidFill>
                  <a:schemeClr val="bg2">
                    <a:lumMod val="25000"/>
                  </a:schemeClr>
                </a:solidFill>
                <a:hlinkClick r:id="rId4"/>
              </a:rPr>
              <a:t>office@dmsrb.ru</a:t>
            </a:r>
            <a:r>
              <a:rPr lang="ru-RU" sz="1500" i="1" dirty="0">
                <a:solidFill>
                  <a:schemeClr val="bg2">
                    <a:lumMod val="25000"/>
                  </a:schemeClr>
                </a:solidFill>
              </a:rPr>
              <a:t>, +</a:t>
            </a:r>
            <a:r>
              <a:rPr lang="ru-RU" sz="1500" i="1" dirty="0" smtClean="0">
                <a:solidFill>
                  <a:schemeClr val="bg2">
                    <a:lumMod val="25000"/>
                  </a:schemeClr>
                </a:solidFill>
              </a:rPr>
              <a:t>7(347)292-98-77</a:t>
            </a:r>
            <a:r>
              <a:rPr lang="ru-RU" sz="1500" i="1" dirty="0">
                <a:solidFill>
                  <a:schemeClr val="bg2">
                    <a:lumMod val="25000"/>
                  </a:schemeClr>
                </a:solidFill>
              </a:rPr>
              <a:t>; +</a:t>
            </a:r>
            <a:r>
              <a:rPr lang="ru-RU" sz="1500" i="1" dirty="0" smtClean="0">
                <a:solidFill>
                  <a:schemeClr val="bg2">
                    <a:lumMod val="25000"/>
                  </a:schemeClr>
                </a:solidFill>
              </a:rPr>
              <a:t>7(347)292-98-66</a:t>
            </a:r>
            <a:r>
              <a:rPr lang="ru-RU" sz="1500" i="1" dirty="0">
                <a:solidFill>
                  <a:schemeClr val="bg2">
                    <a:lumMod val="25000"/>
                  </a:schemeClr>
                </a:solidFill>
              </a:rPr>
              <a:t>; </a:t>
            </a:r>
            <a:r>
              <a:rPr lang="ru-RU" sz="1500" i="1" dirty="0" smtClean="0">
                <a:solidFill>
                  <a:schemeClr val="bg2">
                    <a:lumMod val="25000"/>
                  </a:schemeClr>
                </a:solidFill>
              </a:rPr>
              <a:t>8(800)222-72-40</a:t>
            </a:r>
          </a:p>
          <a:p>
            <a:endParaRPr lang="ru-RU" sz="1500" i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500" b="1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РО «Эко-Сити</a:t>
            </a:r>
            <a:r>
              <a:rPr lang="ru-RU" sz="1500" b="1" u="sng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»:</a:t>
            </a: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i="1" dirty="0" smtClean="0">
                <a:solidFill>
                  <a:schemeClr val="bg2">
                    <a:lumMod val="25000"/>
                  </a:schemeClr>
                </a:solidFill>
              </a:rPr>
              <a:t>г</a:t>
            </a:r>
            <a:r>
              <a:rPr lang="ru-RU" sz="1500" i="1" dirty="0">
                <a:solidFill>
                  <a:schemeClr val="bg2">
                    <a:lumMod val="25000"/>
                  </a:schemeClr>
                </a:solidFill>
              </a:rPr>
              <a:t>. Стерлитамак, ул</a:t>
            </a:r>
            <a:r>
              <a:rPr lang="ru-RU" sz="1500" i="1" dirty="0" smtClean="0">
                <a:solidFill>
                  <a:schemeClr val="bg2">
                    <a:lumMod val="25000"/>
                  </a:schemeClr>
                </a:solidFill>
              </a:rPr>
              <a:t>. Мира</a:t>
            </a:r>
            <a:r>
              <a:rPr lang="ru-RU" sz="1500" i="1" dirty="0">
                <a:solidFill>
                  <a:schemeClr val="bg2">
                    <a:lumMod val="25000"/>
                  </a:schemeClr>
                </a:solidFill>
              </a:rPr>
              <a:t>, д.18, e-</a:t>
            </a:r>
            <a:r>
              <a:rPr lang="ru-RU" sz="1500" i="1" dirty="0" err="1">
                <a:solidFill>
                  <a:schemeClr val="bg2">
                    <a:lumMod val="25000"/>
                  </a:schemeClr>
                </a:solidFill>
              </a:rPr>
              <a:t>mail</a:t>
            </a:r>
            <a:r>
              <a:rPr lang="ru-RU" sz="1500" i="1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ru-RU" sz="1500" i="1" dirty="0" smtClean="0">
                <a:solidFill>
                  <a:schemeClr val="bg2">
                    <a:lumMod val="25000"/>
                  </a:schemeClr>
                </a:solidFill>
                <a:hlinkClick r:id="rId5"/>
              </a:rPr>
              <a:t>eco@roecocity.ru</a:t>
            </a:r>
            <a:r>
              <a:rPr lang="ru-RU" sz="1500" i="1" dirty="0" smtClean="0">
                <a:solidFill>
                  <a:schemeClr val="bg2">
                    <a:lumMod val="25000"/>
                  </a:schemeClr>
                </a:solidFill>
              </a:rPr>
              <a:t> , </a:t>
            </a:r>
            <a:br>
              <a:rPr lang="ru-RU" sz="1500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500" i="1" dirty="0" smtClean="0">
                <a:solidFill>
                  <a:schemeClr val="bg2">
                    <a:lumMod val="25000"/>
                  </a:schemeClr>
                </a:solidFill>
              </a:rPr>
              <a:t>8(347)298-04-90; 8-965-939-49-00; 8-989-959-49-00; 8-937-497-49-00; 8(347)298-04-90</a:t>
            </a:r>
            <a:endParaRPr lang="ru-RU" sz="1500" i="1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5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500" b="1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«Экология Т</a:t>
            </a:r>
            <a:r>
              <a:rPr lang="ru-RU" sz="1500" b="1" u="sng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»:</a:t>
            </a:r>
            <a:r>
              <a:rPr lang="ru-RU" sz="15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i="1" dirty="0" smtClean="0">
                <a:solidFill>
                  <a:schemeClr val="bg2">
                    <a:lumMod val="25000"/>
                  </a:schemeClr>
                </a:solidFill>
              </a:rPr>
              <a:t>г</a:t>
            </a:r>
            <a:r>
              <a:rPr lang="ru-RU" sz="1500" i="1" dirty="0">
                <a:solidFill>
                  <a:schemeClr val="bg2">
                    <a:lumMod val="25000"/>
                  </a:schemeClr>
                </a:solidFill>
              </a:rPr>
              <a:t>. Туймазы, ул.  Гафурова,62, e-</a:t>
            </a:r>
            <a:r>
              <a:rPr lang="ru-RU" sz="1500" i="1" dirty="0" err="1">
                <a:solidFill>
                  <a:schemeClr val="bg2">
                    <a:lumMod val="25000"/>
                  </a:schemeClr>
                </a:solidFill>
              </a:rPr>
              <a:t>mail</a:t>
            </a:r>
            <a:r>
              <a:rPr lang="ru-RU" sz="1500" i="1" dirty="0">
                <a:solidFill>
                  <a:schemeClr val="bg2">
                    <a:lumMod val="25000"/>
                  </a:schemeClr>
                </a:solidFill>
              </a:rPr>
              <a:t>: </a:t>
            </a:r>
            <a:r>
              <a:rPr lang="ru-RU" sz="1500" i="1" dirty="0">
                <a:solidFill>
                  <a:schemeClr val="bg2">
                    <a:lumMod val="25000"/>
                  </a:schemeClr>
                </a:solidFill>
                <a:hlinkClick r:id="rId6"/>
              </a:rPr>
              <a:t>eko.t@bk.ru</a:t>
            </a:r>
            <a:r>
              <a:rPr lang="ru-RU" sz="1500" i="1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1500" i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1500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500" i="1" dirty="0" smtClean="0">
                <a:solidFill>
                  <a:schemeClr val="bg2">
                    <a:lumMod val="25000"/>
                  </a:schemeClr>
                </a:solidFill>
              </a:rPr>
              <a:t>+7(347)822-44-03</a:t>
            </a:r>
            <a:r>
              <a:rPr lang="ru-RU" sz="1500" i="1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1500" i="1" dirty="0" smtClean="0">
                <a:solidFill>
                  <a:schemeClr val="bg2">
                    <a:lumMod val="25000"/>
                  </a:schemeClr>
                </a:solidFill>
              </a:rPr>
              <a:t>8(800)250-01-85</a:t>
            </a:r>
            <a:endParaRPr lang="ru-RU" sz="1500" i="1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5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3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49223" y="1904420"/>
            <a:ext cx="4712145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Минэкологии РБ </a:t>
            </a:r>
            <a:endParaRPr lang="ru-RU" sz="1600" b="1" u="sng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5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500" dirty="0">
                <a:solidFill>
                  <a:schemeClr val="bg2">
                    <a:lumMod val="25000"/>
                  </a:schemeClr>
                </a:solidFill>
              </a:rPr>
              <a:t>Уфа, ул. Ленина, д.86, 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15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</a:rPr>
              <a:t>e</a:t>
            </a:r>
            <a:r>
              <a:rPr lang="ru-RU" sz="1500" dirty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en-US" sz="1500" dirty="0">
                <a:solidFill>
                  <a:schemeClr val="bg2">
                    <a:lumMod val="25000"/>
                  </a:schemeClr>
                </a:solidFill>
              </a:rPr>
              <a:t>mail</a:t>
            </a:r>
            <a:r>
              <a:rPr lang="ru-RU" sz="1500" dirty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ru-RU" sz="1500" u="sng" dirty="0">
                <a:solidFill>
                  <a:schemeClr val="bg2">
                    <a:lumMod val="25000"/>
                  </a:schemeClr>
                </a:solidFill>
                <a:hlinkClick r:id="rId7"/>
              </a:rPr>
              <a:t>ecology@bashkortostan.ru</a:t>
            </a:r>
            <a:r>
              <a:rPr lang="ru-RU" sz="15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15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</a:rPr>
              <a:t>телефон </a:t>
            </a:r>
            <a:r>
              <a:rPr lang="ru-RU" sz="1500" dirty="0">
                <a:solidFill>
                  <a:schemeClr val="bg2">
                    <a:lumMod val="25000"/>
                  </a:schemeClr>
                </a:solidFill>
              </a:rPr>
              <a:t>отдела по организации обращения с отходами: +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</a:rPr>
              <a:t>7(347)218-03-90</a:t>
            </a:r>
            <a:endParaRPr lang="ru-RU" sz="15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0183" y="1135740"/>
            <a:ext cx="720080" cy="72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1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373" y="6449744"/>
            <a:ext cx="960357" cy="365210"/>
          </a:xfrm>
        </p:spPr>
        <p:txBody>
          <a:bodyPr vert="horz" lIns="108856" tIns="54429" rIns="108856" bIns="54429" rtlCol="0" anchor="ctr"/>
          <a:lstStyle/>
          <a:p>
            <a:fld id="{148ECE58-DD8F-41A7-82C0-941C977FA5B8}" type="slidenum">
              <a:rPr lang="ru-RU" sz="1200" b="1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pPr/>
              <a:t>2</a:t>
            </a:fld>
            <a:endParaRPr lang="ru-RU" sz="1200" b="1" dirty="0">
              <a:solidFill>
                <a:srgbClr val="1F497D">
                  <a:lumMod val="75000"/>
                </a:srgbClr>
              </a:solidFill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283" y="1309766"/>
            <a:ext cx="5157986" cy="5157986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1561083" y="168339"/>
            <a:ext cx="9153775" cy="56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848" tIns="35924" rIns="71848" bIns="35924" numCol="1" rtlCol="0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471"/>
              </a:spcAft>
              <a:buNone/>
            </a:pPr>
            <a:r>
              <a:rPr lang="ru-RU" sz="16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ИНФОРМАЦИЯ О ПЛАТЕ ГРАЖДАН ЗА УСЛУГУ ПО ОБРАЩЕНИЮ С ТВЕРДЫМИ КОММУНАЛЬНЫМИ ОТХОДАМИ</a:t>
            </a:r>
            <a:endParaRPr lang="ru-RU" sz="16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88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373" y="6449744"/>
            <a:ext cx="960357" cy="365210"/>
          </a:xfrm>
        </p:spPr>
        <p:txBody>
          <a:bodyPr vert="horz" lIns="108856" tIns="54429" rIns="108856" bIns="54429" rtlCol="0" anchor="ctr"/>
          <a:lstStyle/>
          <a:p>
            <a:fld id="{148ECE58-DD8F-41A7-82C0-941C977FA5B8}" type="slidenum">
              <a:rPr lang="ru-RU" sz="1200" b="1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pPr/>
              <a:t>3</a:t>
            </a:fld>
            <a:endParaRPr lang="ru-RU" sz="1200" b="1" dirty="0">
              <a:solidFill>
                <a:srgbClr val="1F497D">
                  <a:lumMod val="75000"/>
                </a:srgbClr>
              </a:solidFill>
              <a:cs typeface="Arial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5" y="1197546"/>
            <a:ext cx="5338006" cy="5338006"/>
          </a:xfrm>
          <a:prstGeom prst="rect">
            <a:avLst/>
          </a:prstGeom>
        </p:spPr>
      </p:pic>
      <p:sp>
        <p:nvSpPr>
          <p:cNvPr id="17" name="Содержимое 2"/>
          <p:cNvSpPr txBox="1">
            <a:spLocks/>
          </p:cNvSpPr>
          <p:nvPr/>
        </p:nvSpPr>
        <p:spPr bwMode="auto">
          <a:xfrm>
            <a:off x="1561083" y="168339"/>
            <a:ext cx="9153775" cy="56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848" tIns="35924" rIns="71848" bIns="35924" numCol="1" rtlCol="0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471"/>
              </a:spcAft>
              <a:buNone/>
            </a:pPr>
            <a:r>
              <a:rPr lang="ru-RU" sz="16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ИНФОРМАЦИЯ О  </a:t>
            </a:r>
            <a:r>
              <a:rPr lang="ru-RU" sz="16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ПЛАТЕ ГРАЖДАН ЗА </a:t>
            </a:r>
            <a:r>
              <a:rPr lang="ru-RU" sz="16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УСЛУГУ ПО ОБРАЩЕНИЮ С ТВЕРДЫМИ КОММУНАЛЬНЫМИ ОТХОДАМИ</a:t>
            </a:r>
            <a:endParaRPr lang="ru-RU" sz="16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310" y="1310544"/>
            <a:ext cx="5229994" cy="522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373" y="6449744"/>
            <a:ext cx="960357" cy="365210"/>
          </a:xfrm>
        </p:spPr>
        <p:txBody>
          <a:bodyPr vert="horz" lIns="108856" tIns="54429" rIns="108856" bIns="54429" rtlCol="0" anchor="ctr"/>
          <a:lstStyle/>
          <a:p>
            <a:fld id="{148ECE58-DD8F-41A7-82C0-941C977FA5B8}" type="slidenum">
              <a:rPr lang="ru-RU" sz="1200" b="1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pPr/>
              <a:t>4</a:t>
            </a:fld>
            <a:endParaRPr lang="ru-RU" sz="1200" b="1" dirty="0">
              <a:solidFill>
                <a:srgbClr val="1F497D">
                  <a:lumMod val="75000"/>
                </a:srgbClr>
              </a:solidFill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029" y="1341562"/>
            <a:ext cx="5355182" cy="5229994"/>
          </a:xfrm>
          <a:prstGeom prst="rect">
            <a:avLst/>
          </a:prstGeom>
        </p:spPr>
      </p:pic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1561083" y="168339"/>
            <a:ext cx="9153775" cy="56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848" tIns="35924" rIns="71848" bIns="35924" numCol="1" rtlCol="0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471"/>
              </a:spcAft>
              <a:buNone/>
            </a:pPr>
            <a:r>
              <a:rPr lang="ru-RU" sz="16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ИНФОРМАЦИЯ О </a:t>
            </a:r>
            <a:r>
              <a:rPr lang="ru-RU" sz="16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ПЛАТЕ ГРАЖДАН ЗА </a:t>
            </a:r>
            <a:r>
              <a:rPr lang="ru-RU" sz="16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УСЛУГУ ПО ОБРАЩЕНИЮ С ТВЕРДЫМИ КОММУНАЛЬНЫМИ ОТХОДАМИ</a:t>
            </a:r>
            <a:endParaRPr lang="ru-RU" sz="16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18" y="1341562"/>
            <a:ext cx="5152951" cy="522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373" y="6449744"/>
            <a:ext cx="960357" cy="365210"/>
          </a:xfrm>
        </p:spPr>
        <p:txBody>
          <a:bodyPr vert="horz" lIns="108856" tIns="54429" rIns="108856" bIns="54429" rtlCol="0" anchor="ctr"/>
          <a:lstStyle/>
          <a:p>
            <a:fld id="{148ECE58-DD8F-41A7-82C0-941C977FA5B8}" type="slidenum">
              <a:rPr lang="ru-RU" sz="1200" b="1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pPr/>
              <a:t>5</a:t>
            </a:fld>
            <a:endParaRPr lang="ru-RU" sz="1200" b="1" dirty="0">
              <a:solidFill>
                <a:srgbClr val="1F497D">
                  <a:lumMod val="75000"/>
                </a:srgbClr>
              </a:solidFill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4" y="1413570"/>
            <a:ext cx="4872686" cy="50887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627" y="1413571"/>
            <a:ext cx="4896544" cy="5088709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1561083" y="168339"/>
            <a:ext cx="9153775" cy="56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848" tIns="35924" rIns="71848" bIns="35924" numCol="1" rtlCol="0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471"/>
              </a:spcAft>
              <a:buNone/>
            </a:pPr>
            <a:r>
              <a:rPr lang="ru-RU" sz="16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ИНФОРМАЦИЯ </a:t>
            </a:r>
            <a:r>
              <a:rPr lang="ru-RU" sz="16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О ПЛАТЕ ГРАЖДАН ЗА </a:t>
            </a:r>
            <a:r>
              <a:rPr lang="ru-RU" sz="16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УСЛУГУ ПО ОБРАЩЕНИЮ С ТВЕРДЫМИ КОММУНАЛЬНЫМИ ОТХОДАМИ</a:t>
            </a:r>
            <a:endParaRPr lang="ru-RU" sz="16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15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373" y="6449744"/>
            <a:ext cx="960357" cy="365210"/>
          </a:xfrm>
        </p:spPr>
        <p:txBody>
          <a:bodyPr vert="horz" lIns="108856" tIns="54429" rIns="108856" bIns="54429" rtlCol="0" anchor="ctr"/>
          <a:lstStyle/>
          <a:p>
            <a:fld id="{148ECE58-DD8F-41A7-82C0-941C977FA5B8}" type="slidenum">
              <a:rPr lang="ru-RU" sz="1200" b="1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pPr/>
              <a:t>6</a:t>
            </a:fld>
            <a:endParaRPr lang="ru-RU" sz="1200" b="1" dirty="0">
              <a:solidFill>
                <a:srgbClr val="1F497D">
                  <a:lumMod val="75000"/>
                </a:srgbClr>
              </a:solidFill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44" y="1256259"/>
            <a:ext cx="4962026" cy="51093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51" y="1256259"/>
            <a:ext cx="5040560" cy="5109305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1561083" y="168339"/>
            <a:ext cx="9153775" cy="56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848" tIns="35924" rIns="71848" bIns="35924" numCol="1" rtlCol="0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471"/>
              </a:spcAft>
              <a:buNone/>
            </a:pPr>
            <a:r>
              <a:rPr lang="ru-RU" sz="16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ИНФОРМАЦИЯ </a:t>
            </a:r>
            <a:r>
              <a:rPr lang="ru-RU" sz="16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О ПЛАТЕ ГРАЖДАН ЗА </a:t>
            </a:r>
            <a:r>
              <a:rPr lang="ru-RU" sz="16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УСЛУГУ ПО ОБРАЩЕНИЮ С ТВЕРДЫМИ КОММУНАЛЬНЫМИ ОТХОДАМИ</a:t>
            </a:r>
            <a:endParaRPr lang="ru-RU" sz="16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2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373" y="6449744"/>
            <a:ext cx="960357" cy="365210"/>
          </a:xfrm>
        </p:spPr>
        <p:txBody>
          <a:bodyPr vert="horz" lIns="108856" tIns="54429" rIns="108856" bIns="54429" rtlCol="0" anchor="ctr"/>
          <a:lstStyle/>
          <a:p>
            <a:fld id="{148ECE58-DD8F-41A7-82C0-941C977FA5B8}" type="slidenum">
              <a:rPr lang="ru-RU" sz="1200" b="1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pPr/>
              <a:t>7</a:t>
            </a:fld>
            <a:endParaRPr lang="ru-RU" sz="1200" b="1" dirty="0">
              <a:solidFill>
                <a:srgbClr val="1F497D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1561083" y="168339"/>
            <a:ext cx="9153775" cy="56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848" tIns="35924" rIns="71848" bIns="35924" numCol="1" rtlCol="0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471"/>
              </a:spcAft>
              <a:buNone/>
            </a:pPr>
            <a:r>
              <a:rPr lang="ru-RU" sz="16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ПЛАТА ГРАЖДАН В ЗОНЕ ДЕЯТЕЛЬНОСТИ № 1 РЕГИОНАЛЬНОГО ОПЕРАТОРА ПО ОБРАЩЕНИЮ С ТКО </a:t>
            </a:r>
            <a:r>
              <a:rPr lang="ru-RU" sz="16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МУП «СПЕЦАВТОХОЗЯЙСТВО </a:t>
            </a:r>
            <a:r>
              <a:rPr lang="ru-RU" sz="16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ПО УБОРКЕ ГОРОДА»  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701202"/>
              </p:ext>
            </p:extLst>
          </p:nvPr>
        </p:nvGraphicFramePr>
        <p:xfrm>
          <a:off x="2485797" y="1197546"/>
          <a:ext cx="7428214" cy="304054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9564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835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8232"/>
              </a:tblGrid>
              <a:tr h="574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kern="0" spc="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 01.02.2021</a:t>
                      </a:r>
                      <a:endParaRPr lang="ru-RU" sz="1400" b="1" u="sng" kern="0" spc="0" baseline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spc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Периодичность вывоза  ТКО</a:t>
                      </a:r>
                      <a:endParaRPr lang="ru-RU" sz="1400" kern="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spc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 случае нарушения графика вывоза</a:t>
                      </a:r>
                      <a:endParaRPr lang="ru-RU" sz="1400" kern="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69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spc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Городской округ город Уфа,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spc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районные центры,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spc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населенные пункты </a:t>
                      </a:r>
                      <a:r>
                        <a:rPr lang="ru-RU" sz="1200" b="0" i="1" kern="0" spc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(где до 01.01.2019 осуществлялась планово-регулярная система сбора и вывоза отходов)</a:t>
                      </a:r>
                      <a:endParaRPr lang="ru-RU" sz="1200" b="0" i="1" kern="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spc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Ежедневно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kern="0" spc="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kern="0" spc="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0" spc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реже одного раза в неделю</a:t>
                      </a:r>
                      <a:endParaRPr lang="ru-RU" sz="1200" b="0" kern="0" spc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578" marR="38578" marT="0" marB="0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spc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Перерасчет платы согласно действующему законодательству</a:t>
                      </a:r>
                      <a:endParaRPr lang="ru-RU" sz="1200" kern="0" spc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41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spc="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75 рублей с человека</a:t>
                      </a:r>
                      <a:endParaRPr lang="ru-RU" sz="1200" b="1" kern="0" spc="0" baseline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39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0" spc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Населенные пункты </a:t>
                      </a:r>
                      <a:r>
                        <a:rPr lang="ru-RU" sz="1200" b="0" i="1" kern="0" spc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(где до 01.01.2019 планово-регулярная система сбора и вывоза отходов не осуществлялась</a:t>
                      </a:r>
                      <a:r>
                        <a:rPr lang="ru-RU" sz="1200" b="1" kern="0" spc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)</a:t>
                      </a:r>
                      <a:endParaRPr lang="ru-RU" sz="1200" b="1" kern="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0" spc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реже одного раза в неделю</a:t>
                      </a:r>
                      <a:endParaRPr lang="ru-RU" sz="1200" b="0" kern="0" spc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0" spc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Перерасчет платы согласно действующему законодательству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0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spc="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рублей с человека</a:t>
                      </a:r>
                      <a:endParaRPr lang="ru-RU" sz="1200" b="1" kern="0" spc="0" baseline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15496"/>
              </p:ext>
            </p:extLst>
          </p:nvPr>
        </p:nvGraphicFramePr>
        <p:xfrm>
          <a:off x="2497184" y="4437906"/>
          <a:ext cx="7416826" cy="224540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9518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24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32468"/>
              </a:tblGrid>
              <a:tr h="5209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kern="0" spc="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01.02.2021</a:t>
                      </a:r>
                      <a:endParaRPr lang="ru-RU" sz="1400" b="1" u="sng" kern="0" spc="0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spc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Периодичность вывоза  ТКО</a:t>
                      </a:r>
                      <a:endParaRPr lang="ru-RU" sz="1400" kern="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spc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 случае нарушения графика вывоза</a:t>
                      </a:r>
                      <a:endParaRPr lang="ru-RU" sz="1400" kern="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5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spc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Городской округ город Уфа, районные центры</a:t>
                      </a:r>
                      <a:endParaRPr lang="ru-RU" sz="1200" b="1" kern="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0" spc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Ежедневно</a:t>
                      </a:r>
                      <a:endParaRPr lang="ru-RU" sz="1200" b="0" kern="0" spc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0" spc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55 рублей с человека</a:t>
                      </a:r>
                      <a:endParaRPr lang="ru-RU" sz="1200" b="0" kern="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6993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0" spc="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 рублей с человека в МКД</a:t>
                      </a:r>
                    </a:p>
                    <a:p>
                      <a:pPr algn="ctr"/>
                      <a:r>
                        <a:rPr lang="ru-RU" sz="1200" b="1" kern="0" spc="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76,17 рублей с человека в ИЖС</a:t>
                      </a:r>
                      <a:endParaRPr lang="ru-RU" sz="1200" b="1" kern="0" spc="0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69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0" spc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Прочие населенные пункты</a:t>
                      </a:r>
                      <a:endParaRPr lang="ru-RU" sz="1200" b="1" kern="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0" spc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Один раз в три дня</a:t>
                      </a:r>
                      <a:endParaRPr lang="ru-RU" sz="1200" b="0" kern="0" spc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0" spc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55 рублей с человека</a:t>
                      </a:r>
                      <a:endParaRPr lang="ru-RU" sz="1200" b="0" kern="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6993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0" spc="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1" kern="0" spc="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 рублей с человека в МКД</a:t>
                      </a:r>
                    </a:p>
                    <a:p>
                      <a:pPr algn="ctr"/>
                      <a:r>
                        <a:rPr lang="ru-RU" sz="1200" b="1" kern="0" spc="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76,17 рублей с человека в ИЖС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0" spc="0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0" spc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4" name="Picture 2" descr="http://cdn.onlinewebfonts.com/svg/img_293403.png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20" y="5319515"/>
            <a:ext cx="942326" cy="91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>
            <a:off x="2127307" y="1509585"/>
            <a:ext cx="0" cy="4724400"/>
          </a:xfrm>
          <a:prstGeom prst="straightConnector1">
            <a:avLst/>
          </a:prstGeom>
          <a:ln w="34925">
            <a:solidFill>
              <a:srgbClr val="14141A"/>
            </a:solidFill>
            <a:prstDash val="sysDot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49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373" y="6449744"/>
            <a:ext cx="960357" cy="365210"/>
          </a:xfrm>
        </p:spPr>
        <p:txBody>
          <a:bodyPr vert="horz" lIns="108856" tIns="54429" rIns="108856" bIns="54429" rtlCol="0" anchor="ctr"/>
          <a:lstStyle/>
          <a:p>
            <a:fld id="{148ECE58-DD8F-41A7-82C0-941C977FA5B8}" type="slidenum">
              <a:rPr lang="ru-RU" sz="1200" b="1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pPr/>
              <a:t>8</a:t>
            </a:fld>
            <a:endParaRPr lang="ru-RU" sz="1200" b="1" dirty="0">
              <a:solidFill>
                <a:srgbClr val="1F497D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1561083" y="168339"/>
            <a:ext cx="9153775" cy="56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848" tIns="35924" rIns="71848" bIns="35924" numCol="1" rtlCol="0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471"/>
              </a:spcAft>
              <a:buFont typeface="Arial" charset="0"/>
              <a:buNone/>
            </a:pPr>
            <a:r>
              <a:rPr lang="ru-RU" sz="16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ПЛАТА ГРАЖДАН В ЗОНЕ ДЕЯТЕЛЬНОСТИ № </a:t>
            </a:r>
            <a:r>
              <a:rPr lang="ru-RU" sz="16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16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РЕГИОНАЛЬНОГО ОПЕРАТОРА ПО ОБРАЩЕНИЮ С ТКО </a:t>
            </a:r>
            <a:r>
              <a:rPr lang="ru-RU" sz="16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ООО РО «ЭКО-СИТИ»  </a:t>
            </a:r>
            <a:endParaRPr lang="ru-RU" sz="16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470975"/>
              </p:ext>
            </p:extLst>
          </p:nvPr>
        </p:nvGraphicFramePr>
        <p:xfrm>
          <a:off x="2641203" y="1053530"/>
          <a:ext cx="7428214" cy="31331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9564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323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39434"/>
              </a:tblGrid>
              <a:tr h="574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kern="0" spc="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 01.02.2021</a:t>
                      </a:r>
                      <a:endParaRPr lang="ru-RU" sz="1400" b="1" u="sng" kern="0" spc="0" baseline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spc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Периодичность вывоза  ТКО</a:t>
                      </a:r>
                      <a:endParaRPr lang="ru-RU" sz="1400" kern="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spc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 случае нарушения графика вывоза</a:t>
                      </a:r>
                      <a:endParaRPr lang="ru-RU" sz="1400" kern="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69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spc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Городские округа города: Кумертау, Салават, Сибай, Стерлитамак, районные центры,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spc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населенные пункты </a:t>
                      </a:r>
                      <a:r>
                        <a:rPr lang="ru-RU" sz="1200" b="0" i="1" kern="0" spc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(где до 01.01.2019 осуществлялась планово-регулярная система сбора и вывоза отходов)</a:t>
                      </a:r>
                      <a:endParaRPr lang="ru-RU" sz="1200" b="0" i="1" kern="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spc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Ежедневно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kern="0" spc="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kern="0" spc="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0" spc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реже одного раза в неделю</a:t>
                      </a:r>
                      <a:endParaRPr lang="ru-RU" sz="1200" b="0" kern="0" spc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578" marR="38578" marT="0" marB="0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spc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Перерасчет платы согласно действующему законодательству</a:t>
                      </a:r>
                      <a:endParaRPr lang="ru-RU" sz="1200" kern="0" spc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41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spc="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75 рублей с человека</a:t>
                      </a:r>
                      <a:endParaRPr lang="ru-RU" sz="1200" b="1" kern="0" spc="0" baseline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739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0" spc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Населенные пункты </a:t>
                      </a:r>
                      <a:r>
                        <a:rPr lang="ru-RU" sz="1200" b="0" i="1" kern="0" spc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(где до 01.01.2019 планово-регулярная система сбора и вывоза отходов не осуществлялась</a:t>
                      </a:r>
                      <a:r>
                        <a:rPr lang="ru-RU" sz="1200" b="1" kern="0" spc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)</a:t>
                      </a:r>
                      <a:endParaRPr lang="ru-RU" sz="1200" b="1" kern="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0" spc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реже одного раза в неделю</a:t>
                      </a:r>
                      <a:endParaRPr lang="ru-RU" sz="1200" b="0" kern="0" spc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0" spc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Перерасчет платы согласно действующему законодательству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0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spc="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рублей с человека</a:t>
                      </a:r>
                      <a:endParaRPr lang="ru-RU" sz="1200" b="1" kern="0" spc="0" baseline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052778"/>
              </p:ext>
            </p:extLst>
          </p:nvPr>
        </p:nvGraphicFramePr>
        <p:xfrm>
          <a:off x="2641203" y="4365898"/>
          <a:ext cx="7416826" cy="242072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9518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324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32468"/>
              </a:tblGrid>
              <a:tr h="5209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kern="0" spc="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01.02.2021</a:t>
                      </a:r>
                      <a:endParaRPr lang="ru-RU" sz="1400" b="1" u="sng" kern="0" spc="0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spc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Периодичность вывоза  ТКО</a:t>
                      </a:r>
                      <a:endParaRPr lang="ru-RU" sz="1400" kern="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spc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 случае нарушения графика вывоза</a:t>
                      </a:r>
                      <a:endParaRPr lang="ru-RU" sz="1400" kern="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5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spc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Городские округа города: Кумертау, Салават, Сибай, Стерлитамак, районные центры</a:t>
                      </a:r>
                      <a:endParaRPr lang="ru-RU" sz="1200" b="1" kern="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0" spc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Ежедневно</a:t>
                      </a:r>
                      <a:endParaRPr lang="ru-RU" sz="1200" b="0" kern="0" spc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0" spc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55 рублей с человека</a:t>
                      </a:r>
                      <a:endParaRPr lang="ru-RU" sz="1200" b="0" kern="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6993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0" spc="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94,63 рублей с человека в МКД</a:t>
                      </a:r>
                    </a:p>
                    <a:p>
                      <a:pPr algn="ctr"/>
                      <a:r>
                        <a:rPr lang="ru-RU" sz="1200" b="1" kern="0" spc="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96,10 рублей с человека в ИЖС</a:t>
                      </a:r>
                      <a:endParaRPr lang="ru-RU" sz="1200" b="1" kern="0" spc="0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0" spc="0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69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0" spc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Прочие населенные пункты</a:t>
                      </a:r>
                      <a:endParaRPr lang="ru-RU" sz="1200" b="1" kern="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0" spc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Один раз в три дня</a:t>
                      </a:r>
                      <a:endParaRPr lang="ru-RU" sz="1200" b="0" kern="0" spc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0" spc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55 рублей с человека</a:t>
                      </a:r>
                      <a:endParaRPr lang="ru-RU" sz="1200" b="0" kern="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6993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0" spc="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94,63 рублей с человека  в МКД</a:t>
                      </a:r>
                    </a:p>
                    <a:p>
                      <a:pPr algn="ctr"/>
                      <a:r>
                        <a:rPr lang="ru-RU" sz="1200" b="1" kern="0" spc="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96,10 рублей с человека  в ИЖС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0" spc="0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0" spc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4" name="Picture 2" descr="http://cdn.onlinewebfonts.com/svg/img_293403.png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20" y="5319515"/>
            <a:ext cx="942326" cy="91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>
            <a:off x="2127307" y="1509585"/>
            <a:ext cx="0" cy="4724400"/>
          </a:xfrm>
          <a:prstGeom prst="straightConnector1">
            <a:avLst/>
          </a:prstGeom>
          <a:ln w="34925">
            <a:solidFill>
              <a:srgbClr val="14141A"/>
            </a:solidFill>
            <a:prstDash val="sysDot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31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373" y="6449744"/>
            <a:ext cx="960357" cy="365210"/>
          </a:xfrm>
        </p:spPr>
        <p:txBody>
          <a:bodyPr vert="horz" lIns="108856" tIns="54429" rIns="108856" bIns="54429" rtlCol="0" anchor="ctr"/>
          <a:lstStyle/>
          <a:p>
            <a:fld id="{148ECE58-DD8F-41A7-82C0-941C977FA5B8}" type="slidenum">
              <a:rPr lang="ru-RU" sz="1200" b="1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pPr/>
              <a:t>9</a:t>
            </a:fld>
            <a:endParaRPr lang="ru-RU" sz="1200" b="1" dirty="0">
              <a:solidFill>
                <a:srgbClr val="1F497D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1561083" y="168339"/>
            <a:ext cx="9153775" cy="56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848" tIns="35924" rIns="71848" bIns="35924" numCol="1" rtlCol="0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471"/>
              </a:spcAft>
              <a:buFont typeface="Arial" charset="0"/>
              <a:buNone/>
            </a:pPr>
            <a:r>
              <a:rPr lang="ru-RU" sz="16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ПЛАТА ГРАЖДАН В ЗОНЕ ДЕЯТЕЛЬНОСТИ № 4</a:t>
            </a:r>
            <a:r>
              <a:rPr lang="ru-RU" sz="16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РЕГИОНАЛЬНОГО ОПЕРАТОРА ПО ОБРАЩЕНИЮ С ТКО </a:t>
            </a:r>
            <a:r>
              <a:rPr lang="ru-RU" sz="16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ООО «ЭКОЛОГИЯ Т»</a:t>
            </a:r>
            <a:endParaRPr lang="ru-RU" sz="16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771482"/>
              </p:ext>
            </p:extLst>
          </p:nvPr>
        </p:nvGraphicFramePr>
        <p:xfrm>
          <a:off x="2641203" y="1053530"/>
          <a:ext cx="7428214" cy="31331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9564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323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9434"/>
              </a:tblGrid>
              <a:tr h="574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kern="0" spc="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 01.02.2021</a:t>
                      </a:r>
                      <a:endParaRPr lang="ru-RU" sz="1400" b="1" u="sng" kern="0" spc="0" baseline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spc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Периодичность вывоза  ТКО</a:t>
                      </a:r>
                      <a:endParaRPr lang="ru-RU" sz="1400" kern="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spc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 случае нарушения графика вывоза</a:t>
                      </a:r>
                      <a:endParaRPr lang="ru-RU" sz="1400" kern="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69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spc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Городской округ город Октябрьский,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spc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городские поселения,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spc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районные центры, </a:t>
                      </a:r>
                      <a:br>
                        <a:rPr lang="ru-RU" sz="1200" b="1" kern="0" spc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ru-RU" sz="1200" b="1" kern="0" spc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населенные пункты </a:t>
                      </a:r>
                      <a:r>
                        <a:rPr lang="ru-RU" sz="1200" b="0" i="1" kern="0" spc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(где до 01.01.2019 осуществлялась планово-регулярная система сбора и вывоза отходов)</a:t>
                      </a:r>
                      <a:endParaRPr lang="ru-RU" sz="1200" b="0" i="1" kern="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spc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Ежедневно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kern="0" spc="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kern="0" spc="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0" spc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реже одного раза в неделю</a:t>
                      </a:r>
                      <a:endParaRPr lang="ru-RU" sz="1200" b="0" kern="0" spc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578" marR="38578" marT="0" marB="0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spc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Перерасчет платы согласно действующему законодательству</a:t>
                      </a:r>
                      <a:endParaRPr lang="ru-RU" sz="1200" kern="0" spc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41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spc="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75 рублей с человека</a:t>
                      </a:r>
                      <a:endParaRPr lang="ru-RU" sz="1200" b="1" kern="0" spc="0" baseline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39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0" spc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Населенные пункты </a:t>
                      </a:r>
                      <a:r>
                        <a:rPr lang="ru-RU" sz="1200" b="0" i="1" kern="0" spc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(где до 01.01.2019 планово-регулярная система сбора и вывоза отходов не осуществлялась</a:t>
                      </a:r>
                      <a:r>
                        <a:rPr lang="ru-RU" sz="1200" b="1" kern="0" spc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)</a:t>
                      </a:r>
                      <a:endParaRPr lang="ru-RU" sz="1200" b="1" kern="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kern="0" spc="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0" spc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реже одного раза в неделю</a:t>
                      </a:r>
                      <a:endParaRPr lang="ru-RU" sz="1200" b="0" kern="0" spc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0" spc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Перерасчет платы согласно действующему законодательству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0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spc="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рублей с человека</a:t>
                      </a:r>
                      <a:endParaRPr lang="ru-RU" sz="1200" b="1" kern="0" spc="0" baseline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852626"/>
              </p:ext>
            </p:extLst>
          </p:nvPr>
        </p:nvGraphicFramePr>
        <p:xfrm>
          <a:off x="2641203" y="4365898"/>
          <a:ext cx="7416826" cy="242072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9518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24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32468"/>
              </a:tblGrid>
              <a:tr h="5209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kern="0" spc="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01.02.2021</a:t>
                      </a:r>
                      <a:endParaRPr lang="ru-RU" sz="1400" b="1" u="sng" kern="0" spc="0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spc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Периодичность вывоза  ТКО</a:t>
                      </a:r>
                      <a:endParaRPr lang="ru-RU" sz="1400" kern="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spc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 случае нарушения графика вывоза</a:t>
                      </a:r>
                      <a:endParaRPr lang="ru-RU" sz="1400" kern="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5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spc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Городской округ город Октябрьский, городские поселения,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spc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районные центры</a:t>
                      </a:r>
                      <a:endParaRPr lang="ru-RU" sz="1200" b="1" kern="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0" spc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Ежедневно</a:t>
                      </a:r>
                      <a:endParaRPr lang="ru-RU" sz="1200" b="0" kern="0" spc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0" spc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55 рублей с человека</a:t>
                      </a:r>
                      <a:endParaRPr lang="ru-RU" sz="1200" b="0" kern="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6993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0" spc="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95,35 рублей с человека в МКД</a:t>
                      </a:r>
                    </a:p>
                    <a:p>
                      <a:pPr algn="ctr"/>
                      <a:r>
                        <a:rPr lang="ru-RU" sz="1200" b="1" kern="0" spc="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96,85 рублей с человека в ИЖС</a:t>
                      </a:r>
                      <a:endParaRPr lang="ru-RU" sz="1200" b="1" kern="0" spc="0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0" spc="0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69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0" spc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Прочие населенные пункты</a:t>
                      </a:r>
                      <a:endParaRPr lang="ru-RU" sz="1200" b="1" kern="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0" spc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Один раз в три дня</a:t>
                      </a:r>
                      <a:endParaRPr lang="ru-RU" sz="1200" b="0" kern="0" spc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0" spc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55 рублей с человека</a:t>
                      </a:r>
                      <a:endParaRPr lang="ru-RU" sz="1200" b="0" kern="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6993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0" spc="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95,35 рублей с человека  в МКД</a:t>
                      </a:r>
                    </a:p>
                    <a:p>
                      <a:pPr algn="ctr"/>
                      <a:r>
                        <a:rPr lang="ru-RU" sz="1200" b="1" kern="0" spc="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96,85 рублей с человека в ИЖС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0" spc="0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0" spc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8" marR="385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4" name="Picture 2" descr="http://cdn.onlinewebfonts.com/svg/img_293403.png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20" y="5319515"/>
            <a:ext cx="942326" cy="91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>
            <a:off x="2127307" y="1509585"/>
            <a:ext cx="0" cy="4724400"/>
          </a:xfrm>
          <a:prstGeom prst="straightConnector1">
            <a:avLst/>
          </a:prstGeom>
          <a:ln w="34925">
            <a:solidFill>
              <a:srgbClr val="14141A"/>
            </a:solidFill>
            <a:prstDash val="sysDot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5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_1_Президиум Правительство_509_16x9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7C80"/>
        </a:solidFill>
        <a:ln w="12700" cap="flat" cmpd="sng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wrap="square" anchor="ctr" anchorCtr="0"/>
      <a:lstStyle>
        <a:defPPr algn="ctr">
          <a:defRPr sz="900" b="1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3202</TotalTime>
  <Words>678</Words>
  <Application>Microsoft Office PowerPoint</Application>
  <PresentationFormat>Произвольный</PresentationFormat>
  <Paragraphs>144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Z_1_Президиум Правительство_509_16x9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Мугаллимова Эльвира Раифовна</cp:lastModifiedBy>
  <cp:revision>211</cp:revision>
  <cp:lastPrinted>2021-01-21T12:26:02Z</cp:lastPrinted>
  <dcterms:created xsi:type="dcterms:W3CDTF">2020-09-18T12:06:36Z</dcterms:created>
  <dcterms:modified xsi:type="dcterms:W3CDTF">2021-01-21T12:57:00Z</dcterms:modified>
</cp:coreProperties>
</file>